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0693400" cy="15113000"/>
  <p:notesSz cx="6858000" cy="9144000"/>
  <p:embeddedFontLs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Norwester" charset="1" panose="00000506000000000000"/>
      <p:regular r:id="rId13"/>
    </p:embeddedFont>
    <p:embeddedFont>
      <p:font typeface="Anton" charset="1" panose="00000500000000000000"/>
      <p:regular r:id="rId14"/>
    </p:embeddedFont>
    <p:embeddedFont>
      <p:font typeface="Questrial" charset="1" panose="02000000000000000000"/>
      <p:regular r:id="rId15"/>
    </p:embeddedFont>
    <p:embeddedFont>
      <p:font typeface="Agrandir Narrow Heavy" charset="1" panose="00000A06000000000000"/>
      <p:regular r:id="rId16"/>
    </p:embeddedFont>
    <p:embeddedFont>
      <p:font typeface="Clear Sans" charset="1" panose="020B0503030202020304"/>
      <p:regular r:id="rId17"/>
    </p:embeddedFont>
    <p:embeddedFont>
      <p:font typeface="Archive" charset="1" panose="02000506040000020004"/>
      <p:regular r:id="rId18"/>
    </p:embeddedFont>
    <p:embeddedFont>
      <p:font typeface="Clear Sans Bold" charset="1" panose="020B08030302020203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5.png" Type="http://schemas.openxmlformats.org/officeDocument/2006/relationships/image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E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5184" y="7560000"/>
            <a:ext cx="9501633" cy="6965362"/>
            <a:chOff x="0" y="0"/>
            <a:chExt cx="12668844" cy="9287149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0" r="0" b="2257"/>
            <a:stretch>
              <a:fillRect/>
            </a:stretch>
          </p:blipFill>
          <p:spPr>
            <a:xfrm flipH="false" flipV="false">
              <a:off x="0" y="0"/>
              <a:ext cx="12668844" cy="9287149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 rot="-5400000">
            <a:off x="-6365087" y="7546530"/>
            <a:ext cx="13930724" cy="0"/>
          </a:xfrm>
          <a:prstGeom prst="line">
            <a:avLst/>
          </a:prstGeom>
          <a:ln cap="flat" w="28575">
            <a:solidFill>
              <a:srgbClr val="1B43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-5400000">
            <a:off x="3131455" y="7546530"/>
            <a:ext cx="13930724" cy="0"/>
          </a:xfrm>
          <a:prstGeom prst="line">
            <a:avLst/>
          </a:prstGeom>
          <a:ln cap="flat" w="28575">
            <a:solidFill>
              <a:srgbClr val="1B43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-231553" y="14511892"/>
            <a:ext cx="11155107" cy="0"/>
          </a:xfrm>
          <a:prstGeom prst="line">
            <a:avLst/>
          </a:prstGeom>
          <a:ln cap="flat" w="28575">
            <a:solidFill>
              <a:srgbClr val="1B43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586805" y="7517138"/>
            <a:ext cx="9501633" cy="0"/>
          </a:xfrm>
          <a:prstGeom prst="line">
            <a:avLst/>
          </a:prstGeom>
          <a:ln cap="flat" w="85725">
            <a:solidFill>
              <a:srgbClr val="1B43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0">
            <a:off x="586805" y="5878048"/>
            <a:ext cx="9501633" cy="0"/>
          </a:xfrm>
          <a:prstGeom prst="line">
            <a:avLst/>
          </a:prstGeom>
          <a:ln cap="flat" w="85725">
            <a:solidFill>
              <a:srgbClr val="1B43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0">
            <a:off x="-231553" y="577881"/>
            <a:ext cx="11155107" cy="0"/>
          </a:xfrm>
          <a:prstGeom prst="line">
            <a:avLst/>
          </a:prstGeom>
          <a:ln cap="flat" w="28575">
            <a:solidFill>
              <a:srgbClr val="1B436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69636" y="904036"/>
            <a:ext cx="6934621" cy="3651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23"/>
              </a:lnSpc>
            </a:pPr>
            <a:r>
              <a:rPr lang="en-US" sz="6895" spc="-275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Careers for Architecture Graduates and Young Architects</a:t>
            </a:r>
          </a:p>
          <a:p>
            <a:pPr algn="l" marL="0" indent="0" lvl="0">
              <a:lnSpc>
                <a:spcPts val="537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69636" y="6542403"/>
            <a:ext cx="6288269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3"/>
              </a:lnSpc>
            </a:pPr>
            <a:r>
              <a:rPr lang="en-US" sz="2828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PR-ACT-01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9636" y="4089259"/>
            <a:ext cx="4519463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STUDENT NAME: </a:t>
            </a:r>
          </a:p>
          <a:p>
            <a:pPr algn="l">
              <a:lnSpc>
                <a:spcPts val="2415"/>
              </a:lnSpc>
            </a:pPr>
            <a:r>
              <a:rPr lang="en-US" sz="2012" b="true">
                <a:solidFill>
                  <a:srgbClr val="000001"/>
                </a:solidFill>
                <a:latin typeface="DM Sans Bold"/>
                <a:ea typeface="DM Sans Bold"/>
                <a:cs typeface="DM Sans Bold"/>
                <a:sym typeface="DM Sans Bold"/>
              </a:rPr>
              <a:t>VILORIA, JAMINA M.</a:t>
            </a:r>
          </a:p>
          <a:p>
            <a:pPr algn="l">
              <a:lnSpc>
                <a:spcPts val="2415"/>
              </a:lnSpc>
            </a:pPr>
            <a:r>
              <a:rPr lang="en-US" b="true" sz="2012">
                <a:solidFill>
                  <a:srgbClr val="000001"/>
                </a:solidFill>
                <a:latin typeface="DM Sans Bold"/>
                <a:ea typeface="DM Sans Bold"/>
                <a:cs typeface="DM Sans Bold"/>
                <a:sym typeface="DM Sans Bold"/>
              </a:rPr>
              <a:t>20163667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42399" y="4089259"/>
            <a:ext cx="451946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SUBJECT:</a:t>
            </a:r>
          </a:p>
          <a:p>
            <a:pPr algn="l">
              <a:lnSpc>
                <a:spcPts val="2415"/>
              </a:lnSpc>
            </a:pPr>
            <a:r>
              <a:rPr lang="en-US" b="true" sz="2012">
                <a:solidFill>
                  <a:srgbClr val="000001"/>
                </a:solidFill>
                <a:latin typeface="DM Sans Bold"/>
                <a:ea typeface="DM Sans Bold"/>
                <a:cs typeface="DM Sans Bold"/>
                <a:sym typeface="DM Sans Bold"/>
              </a:rPr>
              <a:t>BUSMAR11 EAE2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9636" y="5229543"/>
            <a:ext cx="451946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COURSE &amp; YEAR:</a:t>
            </a:r>
          </a:p>
          <a:p>
            <a:pPr algn="l">
              <a:lnSpc>
                <a:spcPts val="2415"/>
              </a:lnSpc>
            </a:pPr>
            <a:r>
              <a:rPr lang="en-US" b="true" sz="2012">
                <a:solidFill>
                  <a:srgbClr val="000001"/>
                </a:solidFill>
                <a:latin typeface="DM Sans Bold"/>
                <a:ea typeface="DM Sans Bold"/>
                <a:cs typeface="DM Sans Bold"/>
                <a:sym typeface="DM Sans Bold"/>
              </a:rPr>
              <a:t>BS ARCHITECTURE 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42399" y="5229543"/>
            <a:ext cx="4519463" cy="61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012">
                <a:solidFill>
                  <a:srgbClr val="000001"/>
                </a:solidFill>
                <a:latin typeface="DM Sans"/>
                <a:ea typeface="DM Sans"/>
                <a:cs typeface="DM Sans"/>
                <a:sym typeface="DM Sans"/>
              </a:rPr>
              <a:t>INSTRUCTOR:</a:t>
            </a:r>
          </a:p>
          <a:p>
            <a:pPr algn="l">
              <a:lnSpc>
                <a:spcPts val="2415"/>
              </a:lnSpc>
            </a:pPr>
            <a:r>
              <a:rPr lang="en-US" b="true" sz="2012">
                <a:solidFill>
                  <a:srgbClr val="000001"/>
                </a:solidFill>
                <a:latin typeface="DM Sans Bold"/>
                <a:ea typeface="DM Sans Bold"/>
                <a:cs typeface="DM Sans Bold"/>
                <a:sym typeface="DM Sans Bold"/>
              </a:rPr>
              <a:t>AR. RYAN M. BENAOE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3581338" y="4724236"/>
            <a:ext cx="0" cy="9452606"/>
          </a:xfrm>
          <a:prstGeom prst="line">
            <a:avLst/>
          </a:prstGeom>
          <a:ln cap="flat" w="28575">
            <a:solidFill>
              <a:srgbClr val="1B4361"/>
            </a:solidFill>
            <a:prstDash val="sysDot"/>
            <a:headEnd type="oval" len="lg" w="lg"/>
            <a:tailEnd type="oval" len="lg" w="lg"/>
          </a:ln>
        </p:spPr>
      </p:sp>
      <p:grpSp>
        <p:nvGrpSpPr>
          <p:cNvPr name="Group 3" id="3"/>
          <p:cNvGrpSpPr/>
          <p:nvPr/>
        </p:nvGrpSpPr>
        <p:grpSpPr>
          <a:xfrm rot="-10800000">
            <a:off x="-388851" y="-2373530"/>
            <a:ext cx="11080305" cy="8310968"/>
            <a:chOff x="0" y="0"/>
            <a:chExt cx="4761230" cy="3571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61230" cy="3571240"/>
            </a:xfrm>
            <a:custGeom>
              <a:avLst/>
              <a:gdLst/>
              <a:ahLst/>
              <a:cxnLst/>
              <a:rect r="r" b="b" t="t" l="l"/>
              <a:pathLst>
                <a:path h="3571240" w="4761230">
                  <a:moveTo>
                    <a:pt x="0" y="5080"/>
                  </a:moveTo>
                  <a:lnTo>
                    <a:pt x="109220" y="0"/>
                  </a:lnTo>
                  <a:lnTo>
                    <a:pt x="199390" y="0"/>
                  </a:lnTo>
                  <a:lnTo>
                    <a:pt x="295910" y="7620"/>
                  </a:lnTo>
                  <a:lnTo>
                    <a:pt x="420370" y="35560"/>
                  </a:lnTo>
                  <a:lnTo>
                    <a:pt x="486410" y="67310"/>
                  </a:lnTo>
                  <a:lnTo>
                    <a:pt x="709930" y="177800"/>
                  </a:lnTo>
                  <a:lnTo>
                    <a:pt x="821690" y="194310"/>
                  </a:lnTo>
                  <a:lnTo>
                    <a:pt x="895350" y="274320"/>
                  </a:lnTo>
                  <a:lnTo>
                    <a:pt x="1041400" y="252730"/>
                  </a:lnTo>
                  <a:lnTo>
                    <a:pt x="1109980" y="255270"/>
                  </a:lnTo>
                  <a:lnTo>
                    <a:pt x="1220470" y="311150"/>
                  </a:lnTo>
                  <a:lnTo>
                    <a:pt x="1280160" y="314960"/>
                  </a:lnTo>
                  <a:lnTo>
                    <a:pt x="1408430" y="344170"/>
                  </a:lnTo>
                  <a:lnTo>
                    <a:pt x="1487170" y="374650"/>
                  </a:lnTo>
                  <a:lnTo>
                    <a:pt x="1611630" y="443230"/>
                  </a:lnTo>
                  <a:lnTo>
                    <a:pt x="1758950" y="450850"/>
                  </a:lnTo>
                  <a:lnTo>
                    <a:pt x="1877060" y="471170"/>
                  </a:lnTo>
                  <a:lnTo>
                    <a:pt x="1940560" y="471170"/>
                  </a:lnTo>
                  <a:lnTo>
                    <a:pt x="2133600" y="510540"/>
                  </a:lnTo>
                  <a:lnTo>
                    <a:pt x="2204720" y="510540"/>
                  </a:lnTo>
                  <a:lnTo>
                    <a:pt x="2303780" y="561340"/>
                  </a:lnTo>
                  <a:lnTo>
                    <a:pt x="2473960" y="586740"/>
                  </a:lnTo>
                  <a:lnTo>
                    <a:pt x="2552700" y="619760"/>
                  </a:lnTo>
                  <a:lnTo>
                    <a:pt x="2645410" y="628650"/>
                  </a:lnTo>
                  <a:lnTo>
                    <a:pt x="2715260" y="615950"/>
                  </a:lnTo>
                  <a:lnTo>
                    <a:pt x="2800350" y="638810"/>
                  </a:lnTo>
                  <a:lnTo>
                    <a:pt x="2974340" y="679450"/>
                  </a:lnTo>
                  <a:lnTo>
                    <a:pt x="3101340" y="713740"/>
                  </a:lnTo>
                  <a:lnTo>
                    <a:pt x="3251200" y="702310"/>
                  </a:lnTo>
                  <a:lnTo>
                    <a:pt x="3333750" y="701040"/>
                  </a:lnTo>
                  <a:lnTo>
                    <a:pt x="3422650" y="702310"/>
                  </a:lnTo>
                  <a:lnTo>
                    <a:pt x="3576320" y="683260"/>
                  </a:lnTo>
                  <a:lnTo>
                    <a:pt x="3713480" y="668020"/>
                  </a:lnTo>
                  <a:lnTo>
                    <a:pt x="3792220" y="643890"/>
                  </a:lnTo>
                  <a:lnTo>
                    <a:pt x="3860800" y="614680"/>
                  </a:lnTo>
                  <a:lnTo>
                    <a:pt x="4028440" y="538480"/>
                  </a:lnTo>
                  <a:lnTo>
                    <a:pt x="4133850" y="490220"/>
                  </a:lnTo>
                  <a:lnTo>
                    <a:pt x="4218940" y="485140"/>
                  </a:lnTo>
                  <a:lnTo>
                    <a:pt x="4354830" y="449580"/>
                  </a:lnTo>
                  <a:lnTo>
                    <a:pt x="4445000" y="408940"/>
                  </a:lnTo>
                  <a:lnTo>
                    <a:pt x="4527550" y="444500"/>
                  </a:lnTo>
                  <a:lnTo>
                    <a:pt x="4615180" y="445770"/>
                  </a:lnTo>
                  <a:lnTo>
                    <a:pt x="4705350" y="445770"/>
                  </a:lnTo>
                  <a:lnTo>
                    <a:pt x="4761230" y="440690"/>
                  </a:lnTo>
                  <a:lnTo>
                    <a:pt x="4761230" y="3571240"/>
                  </a:lnTo>
                  <a:lnTo>
                    <a:pt x="0" y="3571240"/>
                  </a:lnTo>
                  <a:lnTo>
                    <a:pt x="0" y="5080"/>
                  </a:lnTo>
                  <a:close/>
                </a:path>
              </a:pathLst>
            </a:custGeom>
            <a:blipFill>
              <a:blip r:embed="rId2"/>
              <a:stretch>
                <a:fillRect l="-6184" t="0" r="-618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33014" y="14406776"/>
            <a:ext cx="11025417" cy="713224"/>
            <a:chOff x="0" y="0"/>
            <a:chExt cx="2794106" cy="18074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94106" cy="180748"/>
            </a:xfrm>
            <a:custGeom>
              <a:avLst/>
              <a:gdLst/>
              <a:ahLst/>
              <a:cxnLst/>
              <a:rect r="r" b="b" t="t" l="l"/>
              <a:pathLst>
                <a:path h="180748" w="2794106">
                  <a:moveTo>
                    <a:pt x="0" y="0"/>
                  </a:moveTo>
                  <a:lnTo>
                    <a:pt x="2794106" y="0"/>
                  </a:lnTo>
                  <a:lnTo>
                    <a:pt x="2794106" y="180748"/>
                  </a:lnTo>
                  <a:lnTo>
                    <a:pt x="0" y="180748"/>
                  </a:lnTo>
                  <a:close/>
                </a:path>
              </a:pathLst>
            </a:custGeom>
            <a:solidFill>
              <a:srgbClr val="F05D8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794106" cy="228373"/>
            </a:xfrm>
            <a:prstGeom prst="rect">
              <a:avLst/>
            </a:prstGeom>
          </p:spPr>
          <p:txBody>
            <a:bodyPr anchor="ctr" rtlCol="false" tIns="71838" lIns="71838" bIns="71838" rIns="71838"/>
            <a:lstStyle/>
            <a:p>
              <a:pPr algn="ctr">
                <a:lnSpc>
                  <a:spcPts val="2771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 flipV="true">
            <a:off x="7129661" y="5213821"/>
            <a:ext cx="0" cy="9037115"/>
          </a:xfrm>
          <a:prstGeom prst="line">
            <a:avLst/>
          </a:prstGeom>
          <a:ln cap="flat" w="28575">
            <a:solidFill>
              <a:srgbClr val="1B4361"/>
            </a:solidFill>
            <a:prstDash val="sysDot"/>
            <a:headEnd type="oval" len="lg" w="lg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 flipV="true">
            <a:off x="10677985" y="5310783"/>
            <a:ext cx="0" cy="9452606"/>
          </a:xfrm>
          <a:prstGeom prst="line">
            <a:avLst/>
          </a:prstGeom>
          <a:ln cap="flat" w="28575">
            <a:solidFill>
              <a:srgbClr val="1B4361"/>
            </a:solidFill>
            <a:prstDash val="sysDot"/>
            <a:headEnd type="oval" len="lg" w="lg"/>
            <a:tailEnd type="oval" len="lg" w="lg"/>
          </a:ln>
        </p:spPr>
      </p:sp>
      <p:sp>
        <p:nvSpPr>
          <p:cNvPr name="AutoShape 10" id="10"/>
          <p:cNvSpPr/>
          <p:nvPr/>
        </p:nvSpPr>
        <p:spPr>
          <a:xfrm>
            <a:off x="-388817" y="9407092"/>
            <a:ext cx="11823729" cy="29977"/>
          </a:xfrm>
          <a:prstGeom prst="line">
            <a:avLst/>
          </a:prstGeom>
          <a:ln cap="flat" w="28575">
            <a:solidFill>
              <a:srgbClr val="1B4361"/>
            </a:solidFill>
            <a:prstDash val="sysDot"/>
            <a:headEnd type="oval" len="lg" w="lg"/>
            <a:tailEnd type="oval" len="lg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727128" y="4991995"/>
            <a:ext cx="1538390" cy="1286654"/>
          </a:xfrm>
          <a:custGeom>
            <a:avLst/>
            <a:gdLst/>
            <a:ahLst/>
            <a:cxnLst/>
            <a:rect r="r" b="b" t="t" l="l"/>
            <a:pathLst>
              <a:path h="1286654" w="1538390">
                <a:moveTo>
                  <a:pt x="0" y="0"/>
                </a:moveTo>
                <a:lnTo>
                  <a:pt x="1538390" y="0"/>
                </a:lnTo>
                <a:lnTo>
                  <a:pt x="1538390" y="1286654"/>
                </a:lnTo>
                <a:lnTo>
                  <a:pt x="0" y="1286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95191" y="4996656"/>
            <a:ext cx="1667683" cy="1431175"/>
          </a:xfrm>
          <a:custGeom>
            <a:avLst/>
            <a:gdLst/>
            <a:ahLst/>
            <a:cxnLst/>
            <a:rect r="r" b="b" t="t" l="l"/>
            <a:pathLst>
              <a:path h="1431175" w="1667683">
                <a:moveTo>
                  <a:pt x="0" y="0"/>
                </a:moveTo>
                <a:lnTo>
                  <a:pt x="1667683" y="0"/>
                </a:lnTo>
                <a:lnTo>
                  <a:pt x="1667683" y="1431175"/>
                </a:lnTo>
                <a:lnTo>
                  <a:pt x="0" y="1431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039299" y="5872349"/>
            <a:ext cx="1651435" cy="1110965"/>
          </a:xfrm>
          <a:custGeom>
            <a:avLst/>
            <a:gdLst/>
            <a:ahLst/>
            <a:cxnLst/>
            <a:rect r="r" b="b" t="t" l="l"/>
            <a:pathLst>
              <a:path h="1110965" w="1651435">
                <a:moveTo>
                  <a:pt x="0" y="0"/>
                </a:moveTo>
                <a:lnTo>
                  <a:pt x="1651434" y="0"/>
                </a:lnTo>
                <a:lnTo>
                  <a:pt x="1651434" y="1110965"/>
                </a:lnTo>
                <a:lnTo>
                  <a:pt x="0" y="11109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6533" y="10103239"/>
            <a:ext cx="1548986" cy="1070208"/>
          </a:xfrm>
          <a:custGeom>
            <a:avLst/>
            <a:gdLst/>
            <a:ahLst/>
            <a:cxnLst/>
            <a:rect r="r" b="b" t="t" l="l"/>
            <a:pathLst>
              <a:path h="1070208" w="1548986">
                <a:moveTo>
                  <a:pt x="0" y="0"/>
                </a:moveTo>
                <a:lnTo>
                  <a:pt x="1548985" y="0"/>
                </a:lnTo>
                <a:lnTo>
                  <a:pt x="1548985" y="1070208"/>
                </a:lnTo>
                <a:lnTo>
                  <a:pt x="0" y="10702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62029" y="9637003"/>
            <a:ext cx="1334007" cy="1113289"/>
          </a:xfrm>
          <a:custGeom>
            <a:avLst/>
            <a:gdLst/>
            <a:ahLst/>
            <a:cxnLst/>
            <a:rect r="r" b="b" t="t" l="l"/>
            <a:pathLst>
              <a:path h="1113289" w="1334007">
                <a:moveTo>
                  <a:pt x="0" y="0"/>
                </a:moveTo>
                <a:lnTo>
                  <a:pt x="1334007" y="0"/>
                </a:lnTo>
                <a:lnTo>
                  <a:pt x="1334007" y="1113290"/>
                </a:lnTo>
                <a:lnTo>
                  <a:pt x="0" y="11132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203321" y="9824883"/>
            <a:ext cx="1487413" cy="1298106"/>
          </a:xfrm>
          <a:custGeom>
            <a:avLst/>
            <a:gdLst/>
            <a:ahLst/>
            <a:cxnLst/>
            <a:rect r="r" b="b" t="t" l="l"/>
            <a:pathLst>
              <a:path h="1298106" w="1487413">
                <a:moveTo>
                  <a:pt x="0" y="0"/>
                </a:moveTo>
                <a:lnTo>
                  <a:pt x="1487412" y="0"/>
                </a:lnTo>
                <a:lnTo>
                  <a:pt x="1487412" y="1298106"/>
                </a:lnTo>
                <a:lnTo>
                  <a:pt x="0" y="12981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157886" y="2536923"/>
            <a:ext cx="9113347" cy="883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86"/>
              </a:lnSpc>
            </a:pPr>
            <a:r>
              <a:rPr lang="en-US" sz="6368" spc="127">
                <a:solidFill>
                  <a:srgbClr val="F05D8F"/>
                </a:solidFill>
                <a:latin typeface="Norwester"/>
                <a:ea typeface="Norwester"/>
                <a:cs typeface="Norwester"/>
                <a:sym typeface="Norwester"/>
              </a:rPr>
              <a:t>CAREER/JOB/PROFESSION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851789" y="1727548"/>
            <a:ext cx="3779150" cy="65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46"/>
              </a:lnSpc>
            </a:pPr>
            <a:r>
              <a:rPr lang="en-US" sz="3818" spc="458">
                <a:solidFill>
                  <a:srgbClr val="702963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851789" y="6596743"/>
            <a:ext cx="3179862" cy="2627149"/>
            <a:chOff x="0" y="0"/>
            <a:chExt cx="4239817" cy="3502866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742364"/>
              <a:ext cx="4209818" cy="27605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83722" indent="-141861" lvl="1">
                <a:lnSpc>
                  <a:spcPts val="1839"/>
                </a:lnSpc>
                <a:buFont typeface="Arial"/>
                <a:buChar char="•"/>
              </a:pPr>
              <a:r>
                <a:rPr lang="en-US" sz="1314" spc="111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Design Architect / Lead Designer</a:t>
              </a:r>
            </a:p>
            <a:p>
              <a:pPr algn="l" marL="283722" indent="-141861" lvl="1">
                <a:lnSpc>
                  <a:spcPts val="1839"/>
                </a:lnSpc>
                <a:buFont typeface="Arial"/>
                <a:buChar char="•"/>
              </a:pPr>
              <a:r>
                <a:rPr lang="en-US" sz="1314" spc="111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Project Architect (early phase)</a:t>
              </a:r>
            </a:p>
            <a:p>
              <a:pPr algn="l" marL="283722" indent="-141861" lvl="1">
                <a:lnSpc>
                  <a:spcPts val="1839"/>
                </a:lnSpc>
                <a:buFont typeface="Arial"/>
                <a:buChar char="•"/>
              </a:pPr>
              <a:r>
                <a:rPr lang="en-US" sz="1314" spc="111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Visualisation Specialist (3D/VR)</a:t>
              </a:r>
            </a:p>
            <a:p>
              <a:pPr algn="l" marL="283722" indent="-141861" lvl="1">
                <a:lnSpc>
                  <a:spcPts val="1839"/>
                </a:lnSpc>
                <a:buFont typeface="Arial"/>
                <a:buChar char="•"/>
              </a:pPr>
              <a:r>
                <a:rPr lang="en-US" sz="1314" spc="111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Computational Designer / Parametric Designer</a:t>
              </a:r>
            </a:p>
            <a:p>
              <a:pPr algn="l" marL="283722" indent="-141861" lvl="1">
                <a:lnSpc>
                  <a:spcPts val="1839"/>
                </a:lnSpc>
                <a:buFont typeface="Arial"/>
                <a:buChar char="•"/>
              </a:pPr>
              <a:r>
                <a:rPr lang="en-US" sz="1314" spc="111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Sustainability Strategist (early-stage)</a:t>
              </a:r>
            </a:p>
            <a:p>
              <a:pPr algn="l">
                <a:lnSpc>
                  <a:spcPts val="1979"/>
                </a:lnSpc>
              </a:pP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9998" y="-28575"/>
              <a:ext cx="4209818" cy="712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77"/>
                </a:lnSpc>
              </a:pPr>
              <a:r>
                <a:rPr lang="en-US" sz="1555" spc="132" b="true">
                  <a:solidFill>
                    <a:srgbClr val="2A316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Concept &amp; Schematic Design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4110" y="6386557"/>
            <a:ext cx="2956177" cy="3078507"/>
            <a:chOff x="0" y="0"/>
            <a:chExt cx="3941569" cy="4104676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355727"/>
              <a:ext cx="3913681" cy="37489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67797" indent="-133899" lvl="1">
                <a:lnSpc>
                  <a:spcPts val="1736"/>
                </a:lnSpc>
                <a:buFont typeface="Arial"/>
                <a:buChar char="•"/>
              </a:pPr>
              <a:r>
                <a:rPr lang="en-US" sz="1240" spc="105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Client Liaison Architect / Consulting Architect</a:t>
              </a:r>
            </a:p>
            <a:p>
              <a:pPr algn="l" marL="267797" indent="-133899" lvl="1">
                <a:lnSpc>
                  <a:spcPts val="1736"/>
                </a:lnSpc>
                <a:buFont typeface="Arial"/>
                <a:buChar char="•"/>
              </a:pPr>
              <a:r>
                <a:rPr lang="en-US" sz="1240" spc="105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Programming/Briefing Consultant</a:t>
              </a:r>
            </a:p>
            <a:p>
              <a:pPr algn="l" marL="267797" indent="-133899" lvl="1">
                <a:lnSpc>
                  <a:spcPts val="1736"/>
                </a:lnSpc>
                <a:buFont typeface="Arial"/>
                <a:buChar char="•"/>
              </a:pPr>
              <a:r>
                <a:rPr lang="en-US" sz="1240" spc="105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Site Selection &amp; Analysis Consultant</a:t>
              </a:r>
            </a:p>
            <a:p>
              <a:pPr algn="l" marL="267797" indent="-133899" lvl="1">
                <a:lnSpc>
                  <a:spcPts val="1736"/>
                </a:lnSpc>
                <a:buFont typeface="Arial"/>
                <a:buChar char="•"/>
              </a:pPr>
              <a:r>
                <a:rPr lang="en-US" sz="1240" spc="105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Feasibility/Pre-Feasibility Analyst</a:t>
              </a:r>
            </a:p>
            <a:p>
              <a:pPr algn="l" marL="267797" indent="-133899" lvl="1">
                <a:lnSpc>
                  <a:spcPts val="1736"/>
                </a:lnSpc>
                <a:buFont typeface="Arial"/>
                <a:buChar char="•"/>
              </a:pPr>
              <a:r>
                <a:rPr lang="en-US" sz="1240" spc="105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Urban/Physical Planner (w/ required credentials)</a:t>
              </a:r>
            </a:p>
            <a:p>
              <a:pPr algn="l" marL="267797" indent="-133899" lvl="1">
                <a:lnSpc>
                  <a:spcPts val="1736"/>
                </a:lnSpc>
                <a:buFont typeface="Arial"/>
                <a:buChar char="•"/>
              </a:pPr>
              <a:r>
                <a:rPr lang="en-US" sz="1240" spc="105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Research Architect / Post-Occupancy Researcher</a:t>
              </a:r>
            </a:p>
            <a:p>
              <a:pPr algn="l">
                <a:lnSpc>
                  <a:spcPts val="1868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7888" y="-28575"/>
              <a:ext cx="3913681" cy="321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55"/>
                </a:lnSpc>
              </a:pPr>
              <a:r>
                <a:rPr lang="en-US" sz="1468" spc="124" b="true">
                  <a:solidFill>
                    <a:srgbClr val="2A316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Pre-Design &amp; Programming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323558" y="7120367"/>
            <a:ext cx="2947675" cy="2449367"/>
            <a:chOff x="0" y="0"/>
            <a:chExt cx="3930233" cy="3265822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365509"/>
              <a:ext cx="3902425" cy="29003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71276" indent="-135638" lvl="1">
                <a:lnSpc>
                  <a:spcPts val="1759"/>
                </a:lnSpc>
                <a:buFont typeface="Arial"/>
                <a:buChar char="•"/>
              </a:pPr>
              <a:r>
                <a:rPr lang="en-US" sz="1256" spc="106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Architect of Record (AOR) / Architect-in-Charge of Practice (PH)</a:t>
              </a:r>
            </a:p>
            <a:p>
              <a:pPr algn="l" marL="271276" indent="-135638" lvl="1">
                <a:lnSpc>
                  <a:spcPts val="1759"/>
                </a:lnSpc>
                <a:buFont typeface="Arial"/>
                <a:buChar char="•"/>
              </a:pPr>
              <a:r>
                <a:rPr lang="en-US" sz="1256" spc="106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Specifications Writer</a:t>
              </a:r>
            </a:p>
            <a:p>
              <a:pPr algn="l" marL="271276" indent="-135638" lvl="1">
                <a:lnSpc>
                  <a:spcPts val="1759"/>
                </a:lnSpc>
                <a:buFont typeface="Arial"/>
                <a:buChar char="•"/>
              </a:pPr>
              <a:r>
                <a:rPr lang="en-US" sz="1256" spc="106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BIM Manager / BIM Coordinator</a:t>
              </a:r>
            </a:p>
            <a:p>
              <a:pPr algn="l" marL="271276" indent="-135638" lvl="1">
                <a:lnSpc>
                  <a:spcPts val="1759"/>
                </a:lnSpc>
                <a:buFont typeface="Arial"/>
                <a:buChar char="•"/>
              </a:pPr>
              <a:r>
                <a:rPr lang="en-US" sz="1256" spc="106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Code/Regulatory Compliance Consultant</a:t>
              </a:r>
            </a:p>
            <a:p>
              <a:pPr algn="l" marL="271276" indent="-135638" lvl="1">
                <a:lnSpc>
                  <a:spcPts val="1759"/>
                </a:lnSpc>
                <a:buFont typeface="Arial"/>
                <a:buChar char="•"/>
              </a:pPr>
              <a:r>
                <a:rPr lang="en-US" sz="1256" spc="106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Universal/Accessible Design Consultan</a:t>
              </a:r>
            </a:p>
            <a:p>
              <a:pPr algn="l">
                <a:lnSpc>
                  <a:spcPts val="1759"/>
                </a:lnSpc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7808" y="-28575"/>
              <a:ext cx="3902425" cy="330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82"/>
                </a:lnSpc>
              </a:pPr>
              <a:r>
                <a:rPr lang="en-US" sz="1487" spc="126" b="true">
                  <a:solidFill>
                    <a:srgbClr val="2A316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Construction Documents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67596" y="11378138"/>
            <a:ext cx="3082915" cy="1970386"/>
            <a:chOff x="0" y="0"/>
            <a:chExt cx="4110553" cy="2627181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374064"/>
              <a:ext cx="4081470" cy="22531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05312" indent="-152656" lvl="1">
                <a:lnSpc>
                  <a:spcPts val="1979"/>
                </a:lnSpc>
                <a:buFont typeface="Arial"/>
                <a:buChar char="•"/>
              </a:pPr>
              <a:r>
                <a:rPr lang="en-US" sz="1414" spc="120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Bid/Procurement Advisor</a:t>
              </a:r>
            </a:p>
            <a:p>
              <a:pPr algn="l" marL="305312" indent="-152656" lvl="1">
                <a:lnSpc>
                  <a:spcPts val="1979"/>
                </a:lnSpc>
                <a:buFont typeface="Arial"/>
                <a:buChar char="•"/>
              </a:pPr>
              <a:r>
                <a:rPr lang="en-US" sz="1414" spc="120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Contract Documentation Lead</a:t>
              </a:r>
            </a:p>
            <a:p>
              <a:pPr algn="l" marL="305312" indent="-152656" lvl="1">
                <a:lnSpc>
                  <a:spcPts val="1979"/>
                </a:lnSpc>
                <a:buFont typeface="Arial"/>
                <a:buChar char="•"/>
              </a:pPr>
              <a:r>
                <a:rPr lang="en-US" sz="1414" spc="120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Technical Evaluator / Tender Reviewer</a:t>
              </a:r>
            </a:p>
            <a:p>
              <a:pPr algn="l" marL="305312" indent="-152656" lvl="1">
                <a:lnSpc>
                  <a:spcPts val="1979"/>
                </a:lnSpc>
                <a:buFont typeface="Arial"/>
                <a:buChar char="•"/>
              </a:pPr>
              <a:r>
                <a:rPr lang="en-US" sz="1414" spc="120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Value Engineering Facilitator</a:t>
              </a:r>
            </a:p>
            <a:p>
              <a:pPr algn="l">
                <a:lnSpc>
                  <a:spcPts val="1979"/>
                </a:lnSpc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9084" y="-28575"/>
              <a:ext cx="4081470" cy="344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77"/>
                </a:lnSpc>
              </a:pPr>
              <a:r>
                <a:rPr lang="en-US" sz="1555" spc="132" b="true">
                  <a:solidFill>
                    <a:srgbClr val="2A316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Procurement &amp; Tendering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3814700" y="10883007"/>
            <a:ext cx="3103506" cy="3523769"/>
            <a:chOff x="0" y="0"/>
            <a:chExt cx="4138007" cy="4698359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742364"/>
              <a:ext cx="4108729" cy="3955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283722" indent="-141861" lvl="1">
                <a:lnSpc>
                  <a:spcPts val="1839"/>
                </a:lnSpc>
                <a:buFont typeface="Arial"/>
                <a:buChar char="•"/>
              </a:pPr>
              <a:r>
                <a:rPr lang="en-US" sz="1314" spc="111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Architectural Interiors Specialist</a:t>
              </a:r>
            </a:p>
            <a:p>
              <a:pPr algn="l" marL="283722" indent="-141861" lvl="1">
                <a:lnSpc>
                  <a:spcPts val="1839"/>
                </a:lnSpc>
                <a:buFont typeface="Arial"/>
                <a:buChar char="•"/>
              </a:pPr>
              <a:r>
                <a:rPr lang="en-US" sz="1314" spc="111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Site Development Planning Lead</a:t>
              </a:r>
            </a:p>
            <a:p>
              <a:pPr algn="l" marL="283722" indent="-141861" lvl="1">
                <a:lnSpc>
                  <a:spcPts val="1839"/>
                </a:lnSpc>
                <a:buFont typeface="Arial"/>
                <a:buChar char="•"/>
              </a:pPr>
              <a:r>
                <a:rPr lang="en-US" sz="1314" spc="111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Master Planning / Urban Design Architect</a:t>
              </a:r>
            </a:p>
            <a:p>
              <a:pPr algn="l" marL="283722" indent="-141861" lvl="1">
                <a:lnSpc>
                  <a:spcPts val="1839"/>
                </a:lnSpc>
                <a:buFont typeface="Arial"/>
                <a:buChar char="•"/>
              </a:pPr>
              <a:r>
                <a:rPr lang="en-US" sz="1314" spc="111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Historic Conservation / Heritage Architect</a:t>
              </a:r>
            </a:p>
            <a:p>
              <a:pPr algn="l" marL="283722" indent="-141861" lvl="1">
                <a:lnSpc>
                  <a:spcPts val="1839"/>
                </a:lnSpc>
                <a:buFont typeface="Arial"/>
                <a:buChar char="•"/>
              </a:pPr>
              <a:r>
                <a:rPr lang="en-US" sz="1314" spc="111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Security Planning / CPTED Consultant</a:t>
              </a:r>
            </a:p>
            <a:p>
              <a:pPr algn="l" marL="283722" indent="-141861" lvl="1">
                <a:lnSpc>
                  <a:spcPts val="1839"/>
                </a:lnSpc>
                <a:buFont typeface="Arial"/>
                <a:buChar char="•"/>
              </a:pPr>
              <a:r>
                <a:rPr lang="en-US" sz="1314" spc="111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Acoustic / Lighting Layout (architectural)</a:t>
              </a:r>
            </a:p>
            <a:p>
              <a:pPr algn="l">
                <a:lnSpc>
                  <a:spcPts val="1839"/>
                </a:lnSpc>
              </a:pP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9278" y="-28575"/>
              <a:ext cx="4108729" cy="712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77"/>
                </a:lnSpc>
              </a:pPr>
              <a:r>
                <a:rPr lang="en-US" sz="1555" spc="132" b="true">
                  <a:solidFill>
                    <a:srgbClr val="2A316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Comprehensive/Allied Services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7486897" y="11378138"/>
            <a:ext cx="2920260" cy="2940204"/>
            <a:chOff x="0" y="0"/>
            <a:chExt cx="3893680" cy="3920272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374064"/>
              <a:ext cx="3866130" cy="354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05312" indent="-152656" lvl="1">
                <a:lnSpc>
                  <a:spcPts val="1979"/>
                </a:lnSpc>
                <a:buFont typeface="Arial"/>
                <a:buChar char="•"/>
              </a:pPr>
              <a:r>
                <a:rPr lang="en-US" sz="1414" spc="120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Project Architect</a:t>
              </a:r>
            </a:p>
            <a:p>
              <a:pPr algn="l" marL="305312" indent="-152656" lvl="1">
                <a:lnSpc>
                  <a:spcPts val="1979"/>
                </a:lnSpc>
                <a:buFont typeface="Arial"/>
                <a:buChar char="•"/>
              </a:pPr>
              <a:r>
                <a:rPr lang="en-US" sz="1414" spc="120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Sustainability Consultant (LEED/BREEAM/Green Mark/BERDE)</a:t>
              </a:r>
            </a:p>
            <a:p>
              <a:pPr algn="l" marL="305312" indent="-152656" lvl="1">
                <a:lnSpc>
                  <a:spcPts val="1979"/>
                </a:lnSpc>
                <a:buFont typeface="Arial"/>
                <a:buChar char="•"/>
              </a:pPr>
              <a:r>
                <a:rPr lang="en-US" sz="1414" spc="120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Building Physics / Daylighting Analyst</a:t>
              </a:r>
            </a:p>
            <a:p>
              <a:pPr algn="l" marL="305312" indent="-152656" lvl="1">
                <a:lnSpc>
                  <a:spcPts val="1979"/>
                </a:lnSpc>
                <a:buFont typeface="Arial"/>
                <a:buChar char="•"/>
              </a:pPr>
              <a:r>
                <a:rPr lang="en-US" sz="1414" spc="120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Façade Designer / Façade Engineer (with allied creds)</a:t>
              </a:r>
            </a:p>
            <a:p>
              <a:pPr algn="l" marL="305312" indent="-152656" lvl="1">
                <a:lnSpc>
                  <a:spcPts val="1979"/>
                </a:lnSpc>
                <a:buFont typeface="Arial"/>
                <a:buChar char="•"/>
              </a:pPr>
              <a:r>
                <a:rPr lang="en-US" sz="1414" spc="120">
                  <a:solidFill>
                    <a:srgbClr val="2A316F"/>
                  </a:solidFill>
                  <a:latin typeface="Questrial"/>
                  <a:ea typeface="Questrial"/>
                  <a:cs typeface="Questrial"/>
                  <a:sym typeface="Questrial"/>
                </a:rPr>
                <a:t>Cost Planner (with QS collaboration)</a:t>
              </a:r>
            </a:p>
            <a:p>
              <a:pPr algn="l">
                <a:lnSpc>
                  <a:spcPts val="1979"/>
                </a:lnSpc>
              </a:pP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27549" y="-28575"/>
              <a:ext cx="3866130" cy="3441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77"/>
                </a:lnSpc>
              </a:pPr>
              <a:r>
                <a:rPr lang="en-US" sz="1555" spc="132" b="true">
                  <a:solidFill>
                    <a:srgbClr val="2A316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Design Development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43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63779" y="-889227"/>
            <a:ext cx="12771875" cy="4403089"/>
            <a:chOff x="0" y="0"/>
            <a:chExt cx="17029166" cy="58707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158381" y="0"/>
              <a:ext cx="5870786" cy="5870786"/>
            </a:xfrm>
            <a:custGeom>
              <a:avLst/>
              <a:gdLst/>
              <a:ahLst/>
              <a:cxnLst/>
              <a:rect r="r" b="b" t="t" l="l"/>
              <a:pathLst>
                <a:path h="5870786" w="5870786">
                  <a:moveTo>
                    <a:pt x="0" y="0"/>
                  </a:moveTo>
                  <a:lnTo>
                    <a:pt x="5870785" y="0"/>
                  </a:lnTo>
                  <a:lnTo>
                    <a:pt x="5870785" y="5870786"/>
                  </a:lnTo>
                  <a:lnTo>
                    <a:pt x="0" y="5870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574883" y="0"/>
              <a:ext cx="5870786" cy="5870786"/>
            </a:xfrm>
            <a:custGeom>
              <a:avLst/>
              <a:gdLst/>
              <a:ahLst/>
              <a:cxnLst/>
              <a:rect r="r" b="b" t="t" l="l"/>
              <a:pathLst>
                <a:path h="5870786" w="5870786">
                  <a:moveTo>
                    <a:pt x="0" y="0"/>
                  </a:moveTo>
                  <a:lnTo>
                    <a:pt x="5870786" y="0"/>
                  </a:lnTo>
                  <a:lnTo>
                    <a:pt x="5870786" y="5870786"/>
                  </a:lnTo>
                  <a:lnTo>
                    <a:pt x="0" y="5870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870786" cy="5870786"/>
            </a:xfrm>
            <a:custGeom>
              <a:avLst/>
              <a:gdLst/>
              <a:ahLst/>
              <a:cxnLst/>
              <a:rect r="r" b="b" t="t" l="l"/>
              <a:pathLst>
                <a:path h="5870786" w="5870786">
                  <a:moveTo>
                    <a:pt x="0" y="0"/>
                  </a:moveTo>
                  <a:lnTo>
                    <a:pt x="5870786" y="0"/>
                  </a:lnTo>
                  <a:lnTo>
                    <a:pt x="5870786" y="5870786"/>
                  </a:lnTo>
                  <a:lnTo>
                    <a:pt x="0" y="5870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 flipV="true">
            <a:off x="1823652" y="6150787"/>
            <a:ext cx="0" cy="2513492"/>
          </a:xfrm>
          <a:prstGeom prst="line">
            <a:avLst/>
          </a:prstGeom>
          <a:ln cap="rnd" w="38100">
            <a:solidFill>
              <a:srgbClr val="DB1D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-5400000">
            <a:off x="7588377" y="5644201"/>
            <a:ext cx="2559941" cy="0"/>
          </a:xfrm>
          <a:prstGeom prst="line">
            <a:avLst/>
          </a:prstGeom>
          <a:ln cap="rnd" w="38100">
            <a:solidFill>
              <a:srgbClr val="DB1D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8887398" y="8665602"/>
            <a:ext cx="0" cy="2484533"/>
          </a:xfrm>
          <a:prstGeom prst="line">
            <a:avLst/>
          </a:prstGeom>
          <a:ln cap="rnd" w="38100">
            <a:solidFill>
              <a:srgbClr val="DB1D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967792" y="7120898"/>
            <a:ext cx="1801112" cy="1424515"/>
          </a:xfrm>
          <a:custGeom>
            <a:avLst/>
            <a:gdLst/>
            <a:ahLst/>
            <a:cxnLst/>
            <a:rect r="r" b="b" t="t" l="l"/>
            <a:pathLst>
              <a:path h="1424515" w="1801112">
                <a:moveTo>
                  <a:pt x="0" y="0"/>
                </a:moveTo>
                <a:lnTo>
                  <a:pt x="1801112" y="0"/>
                </a:lnTo>
                <a:lnTo>
                  <a:pt x="1801112" y="1424516"/>
                </a:lnTo>
                <a:lnTo>
                  <a:pt x="0" y="1424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V="true">
            <a:off x="1804602" y="11150135"/>
            <a:ext cx="0" cy="2484533"/>
          </a:xfrm>
          <a:prstGeom prst="line">
            <a:avLst/>
          </a:prstGeom>
          <a:ln cap="rnd" w="38100">
            <a:solidFill>
              <a:srgbClr val="DB1D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66729" y="9133846"/>
            <a:ext cx="1972298" cy="2016289"/>
          </a:xfrm>
          <a:custGeom>
            <a:avLst/>
            <a:gdLst/>
            <a:ahLst/>
            <a:cxnLst/>
            <a:rect r="r" b="b" t="t" l="l"/>
            <a:pathLst>
              <a:path h="2016289" w="1972298">
                <a:moveTo>
                  <a:pt x="0" y="0"/>
                </a:moveTo>
                <a:lnTo>
                  <a:pt x="1972298" y="0"/>
                </a:lnTo>
                <a:lnTo>
                  <a:pt x="1972298" y="2016289"/>
                </a:lnTo>
                <a:lnTo>
                  <a:pt x="0" y="2016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85725" y="11331110"/>
            <a:ext cx="2437075" cy="2095885"/>
          </a:xfrm>
          <a:custGeom>
            <a:avLst/>
            <a:gdLst/>
            <a:ahLst/>
            <a:cxnLst/>
            <a:rect r="r" b="b" t="t" l="l"/>
            <a:pathLst>
              <a:path h="2095885" w="2437075">
                <a:moveTo>
                  <a:pt x="0" y="0"/>
                </a:moveTo>
                <a:lnTo>
                  <a:pt x="2437075" y="0"/>
                </a:lnTo>
                <a:lnTo>
                  <a:pt x="2437075" y="2095885"/>
                </a:lnTo>
                <a:lnTo>
                  <a:pt x="0" y="2095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80264" y="4217830"/>
            <a:ext cx="2226219" cy="1886214"/>
          </a:xfrm>
          <a:custGeom>
            <a:avLst/>
            <a:gdLst/>
            <a:ahLst/>
            <a:cxnLst/>
            <a:rect r="r" b="b" t="t" l="l"/>
            <a:pathLst>
              <a:path h="1886214" w="2226219">
                <a:moveTo>
                  <a:pt x="0" y="0"/>
                </a:moveTo>
                <a:lnTo>
                  <a:pt x="2226218" y="0"/>
                </a:lnTo>
                <a:lnTo>
                  <a:pt x="2226218" y="1886215"/>
                </a:lnTo>
                <a:lnTo>
                  <a:pt x="0" y="1886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084768" y="-198908"/>
            <a:ext cx="6607232" cy="3716568"/>
          </a:xfrm>
          <a:custGeom>
            <a:avLst/>
            <a:gdLst/>
            <a:ahLst/>
            <a:cxnLst/>
            <a:rect r="r" b="b" t="t" l="l"/>
            <a:pathLst>
              <a:path h="3716568" w="6607232">
                <a:moveTo>
                  <a:pt x="0" y="0"/>
                </a:moveTo>
                <a:lnTo>
                  <a:pt x="6607232" y="0"/>
                </a:lnTo>
                <a:lnTo>
                  <a:pt x="6607232" y="3716568"/>
                </a:lnTo>
                <a:lnTo>
                  <a:pt x="0" y="371656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23652" y="4775208"/>
            <a:ext cx="5617794" cy="34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</a:pPr>
            <a:r>
              <a:rPr lang="en-US" b="true" sz="2356">
                <a:solidFill>
                  <a:srgbClr val="FFD2D2"/>
                </a:solidFill>
                <a:latin typeface="DM Sans Bold"/>
                <a:ea typeface="DM Sans Bold"/>
                <a:cs typeface="DM Sans Bold"/>
                <a:sym typeface="DM Sans Bold"/>
              </a:rPr>
              <a:t>Construction Phase (CA)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9226" y="1283743"/>
            <a:ext cx="3815542" cy="116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8"/>
              </a:lnSpc>
            </a:pPr>
            <a:r>
              <a:rPr lang="en-US" b="true" sz="4121">
                <a:solidFill>
                  <a:srgbClr val="030040"/>
                </a:solidFill>
                <a:latin typeface="Agrandir Narrow Heavy"/>
                <a:ea typeface="Agrandir Narrow Heavy"/>
                <a:cs typeface="Agrandir Narrow Heavy"/>
                <a:sym typeface="Agrandir Narrow Heavy"/>
              </a:rPr>
              <a:t>CAREER/JOB/PROFESSION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18233" y="5085995"/>
            <a:ext cx="5455533" cy="1744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52"/>
              </a:lnSpc>
            </a:pP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Questrial"/>
                <a:ea typeface="Questrial"/>
                <a:cs typeface="Questrial"/>
                <a:sym typeface="Questrial"/>
              </a:rPr>
              <a:t>Construction Administrator / Contract Administrator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Questrial"/>
                <a:ea typeface="Questrial"/>
                <a:cs typeface="Questrial"/>
                <a:sym typeface="Questrial"/>
              </a:rPr>
              <a:t>Site Architect / Clerk of Works (UK)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Questrial"/>
                <a:ea typeface="Questrial"/>
                <a:cs typeface="Questrial"/>
                <a:sym typeface="Questrial"/>
              </a:rPr>
              <a:t>Resident Architect / Project Supervisor (jurisdictional)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Questrial"/>
                <a:ea typeface="Questrial"/>
                <a:cs typeface="Questrial"/>
                <a:sym typeface="Questrial"/>
              </a:rPr>
              <a:t>Quality Assurance/Quality Control (QA/QC) Architect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Questrial"/>
                <a:ea typeface="Questrial"/>
                <a:cs typeface="Questrial"/>
                <a:sym typeface="Questrial"/>
              </a:rPr>
              <a:t>Change-order &amp; Claims Analyst</a:t>
            </a:r>
          </a:p>
          <a:p>
            <a:pPr algn="just">
              <a:lnSpc>
                <a:spcPts val="1952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2706482" y="9672737"/>
            <a:ext cx="5455533" cy="147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Building Official / Plans Examiner (qualified)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Codes &amp; Standards Specialist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University Lecturer / Studio Instructor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Professional Examiner / Assessor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Government Planner/Heritage Reviewer</a:t>
            </a:r>
          </a:p>
          <a:p>
            <a:pPr algn="just">
              <a:lnSpc>
                <a:spcPts val="1952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2706482" y="7599300"/>
            <a:ext cx="3852134" cy="122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Post-Occupancy Evaluation Lead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Facilities Planning Architect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Building Performance Evaluator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Asset Information/BIM-FM Integrator</a:t>
            </a:r>
          </a:p>
          <a:p>
            <a:pPr algn="just">
              <a:lnSpc>
                <a:spcPts val="1952"/>
              </a:lnSpc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Regulation, Policy, &amp; Academia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13261" y="6817537"/>
            <a:ext cx="5617794" cy="140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</a:pPr>
            <a:r>
              <a:rPr lang="en-US" sz="2356" b="true">
                <a:solidFill>
                  <a:srgbClr val="FFD2D2"/>
                </a:solidFill>
                <a:latin typeface="DM Sans Bold"/>
                <a:ea typeface="DM Sans Bold"/>
                <a:cs typeface="DM Sans Bold"/>
                <a:sym typeface="DM Sans Bold"/>
              </a:rPr>
              <a:t>Construction Phase (CA)Post-Occupancy &amp; Facilities</a:t>
            </a:r>
          </a:p>
          <a:p>
            <a:pPr algn="ctr">
              <a:lnSpc>
                <a:spcPts val="2781"/>
              </a:lnSpc>
            </a:pPr>
          </a:p>
          <a:p>
            <a:pPr algn="ctr">
              <a:lnSpc>
                <a:spcPts val="2781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013261" y="9198737"/>
            <a:ext cx="5617794" cy="34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1"/>
              </a:lnSpc>
            </a:pPr>
            <a:r>
              <a:rPr lang="en-US" b="true" sz="2356">
                <a:solidFill>
                  <a:srgbClr val="FFD2D2"/>
                </a:solidFill>
                <a:latin typeface="DM Sans Bold"/>
                <a:ea typeface="DM Sans Bold"/>
                <a:cs typeface="DM Sans Bold"/>
                <a:sym typeface="DM Sans Bold"/>
              </a:rPr>
              <a:t>Regulation, Policy, &amp; Academia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618233" y="11302535"/>
            <a:ext cx="5617794" cy="348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1"/>
              </a:lnSpc>
            </a:pPr>
            <a:r>
              <a:rPr lang="en-US" sz="2356" b="true">
                <a:solidFill>
                  <a:srgbClr val="FFD2D2"/>
                </a:solidFill>
                <a:latin typeface="DM Sans Bold"/>
                <a:ea typeface="DM Sans Bold"/>
                <a:cs typeface="DM Sans Bold"/>
                <a:sym typeface="DM Sans Bold"/>
              </a:rPr>
              <a:t>Practice &amp; Delivery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706482" y="11841719"/>
            <a:ext cx="5455533" cy="147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Practice Manager / Studio Manager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Owner–Principal / Managing Architect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oject Manager (Architect) / Program Manager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esign–Build Architect</a:t>
            </a:r>
          </a:p>
          <a:p>
            <a:pPr algn="just" marL="312256" indent="-156128" lvl="1">
              <a:lnSpc>
                <a:spcPts val="1952"/>
              </a:lnSpc>
              <a:buFont typeface="Arial"/>
              <a:buChar char="•"/>
            </a:pP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1446">
                <a:solidFill>
                  <a:srgbClr val="FFD2D2"/>
                </a:solidFill>
                <a:latin typeface="DM Sans"/>
                <a:ea typeface="DM Sans"/>
                <a:cs typeface="DM Sans"/>
                <a:sym typeface="DM Sans"/>
              </a:rPr>
              <a:t>esign Technology Lead (BIM/VDC)</a:t>
            </a:r>
          </a:p>
          <a:p>
            <a:pPr algn="just">
              <a:lnSpc>
                <a:spcPts val="1952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02812" y="825438"/>
            <a:ext cx="2548369" cy="43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5"/>
              </a:lnSpc>
            </a:pPr>
            <a:r>
              <a:rPr lang="en-US" sz="2575" spc="309">
                <a:solidFill>
                  <a:srgbClr val="702963"/>
                </a:solidFill>
                <a:latin typeface="Anton"/>
                <a:ea typeface="Anton"/>
                <a:cs typeface="Anton"/>
                <a:sym typeface="Anton"/>
              </a:rPr>
              <a:t>ARCHITECTURE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43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81336" y="7034835"/>
            <a:ext cx="4806891" cy="3236494"/>
            <a:chOff x="0" y="0"/>
            <a:chExt cx="15881087" cy="1069278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304800" y="30480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15576286" y="0"/>
                  </a:moveTo>
                  <a:lnTo>
                    <a:pt x="15576286" y="10387981"/>
                  </a:lnTo>
                  <a:lnTo>
                    <a:pt x="0" y="10387981"/>
                  </a:lnTo>
                  <a:lnTo>
                    <a:pt x="0" y="10083181"/>
                  </a:lnTo>
                  <a:lnTo>
                    <a:pt x="15271486" y="10083181"/>
                  </a:lnTo>
                  <a:lnTo>
                    <a:pt x="15271486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0" y="0"/>
                  </a:moveTo>
                  <a:lnTo>
                    <a:pt x="15576286" y="0"/>
                  </a:lnTo>
                  <a:lnTo>
                    <a:pt x="15576286" y="10387981"/>
                  </a:lnTo>
                  <a:lnTo>
                    <a:pt x="0" y="103879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481336" y="10411657"/>
            <a:ext cx="4806891" cy="3236494"/>
            <a:chOff x="0" y="0"/>
            <a:chExt cx="15881087" cy="1069278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304800" y="30480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15576286" y="0"/>
                  </a:moveTo>
                  <a:lnTo>
                    <a:pt x="15576286" y="10387981"/>
                  </a:lnTo>
                  <a:lnTo>
                    <a:pt x="0" y="10387981"/>
                  </a:lnTo>
                  <a:lnTo>
                    <a:pt x="0" y="10083181"/>
                  </a:lnTo>
                  <a:lnTo>
                    <a:pt x="15271486" y="10083181"/>
                  </a:lnTo>
                  <a:lnTo>
                    <a:pt x="15271486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0" y="0"/>
                  </a:moveTo>
                  <a:lnTo>
                    <a:pt x="15576286" y="0"/>
                  </a:lnTo>
                  <a:lnTo>
                    <a:pt x="15576286" y="10387981"/>
                  </a:lnTo>
                  <a:lnTo>
                    <a:pt x="0" y="103879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5420569" y="3658012"/>
            <a:ext cx="4806891" cy="3236494"/>
            <a:chOff x="0" y="0"/>
            <a:chExt cx="15881087" cy="10692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04800" y="30480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15576286" y="0"/>
                  </a:moveTo>
                  <a:lnTo>
                    <a:pt x="15576286" y="10387981"/>
                  </a:lnTo>
                  <a:lnTo>
                    <a:pt x="0" y="10387981"/>
                  </a:lnTo>
                  <a:lnTo>
                    <a:pt x="0" y="10083181"/>
                  </a:lnTo>
                  <a:lnTo>
                    <a:pt x="15271486" y="10083181"/>
                  </a:lnTo>
                  <a:lnTo>
                    <a:pt x="15271486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0" y="0"/>
                  </a:moveTo>
                  <a:lnTo>
                    <a:pt x="15576286" y="0"/>
                  </a:lnTo>
                  <a:lnTo>
                    <a:pt x="15576286" y="10387981"/>
                  </a:lnTo>
                  <a:lnTo>
                    <a:pt x="0" y="103879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5420569" y="7034835"/>
            <a:ext cx="4806891" cy="3236494"/>
            <a:chOff x="0" y="0"/>
            <a:chExt cx="15881087" cy="106927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304800" y="30480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15576286" y="0"/>
                  </a:moveTo>
                  <a:lnTo>
                    <a:pt x="15576286" y="10387981"/>
                  </a:lnTo>
                  <a:lnTo>
                    <a:pt x="0" y="10387981"/>
                  </a:lnTo>
                  <a:lnTo>
                    <a:pt x="0" y="10083181"/>
                  </a:lnTo>
                  <a:lnTo>
                    <a:pt x="15271486" y="10083181"/>
                  </a:lnTo>
                  <a:lnTo>
                    <a:pt x="15271486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0" y="0"/>
                  </a:moveTo>
                  <a:lnTo>
                    <a:pt x="15576286" y="0"/>
                  </a:lnTo>
                  <a:lnTo>
                    <a:pt x="15576286" y="10387981"/>
                  </a:lnTo>
                  <a:lnTo>
                    <a:pt x="0" y="103879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5420569" y="10411657"/>
            <a:ext cx="4806891" cy="3236494"/>
            <a:chOff x="0" y="0"/>
            <a:chExt cx="15881087" cy="1069278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304800" y="30480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15576286" y="0"/>
                  </a:moveTo>
                  <a:lnTo>
                    <a:pt x="15576286" y="10387981"/>
                  </a:lnTo>
                  <a:lnTo>
                    <a:pt x="0" y="10387981"/>
                  </a:lnTo>
                  <a:lnTo>
                    <a:pt x="0" y="10083181"/>
                  </a:lnTo>
                  <a:lnTo>
                    <a:pt x="15271486" y="10083181"/>
                  </a:lnTo>
                  <a:lnTo>
                    <a:pt x="15271486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0" y="0"/>
                  </a:moveTo>
                  <a:lnTo>
                    <a:pt x="15576286" y="0"/>
                  </a:lnTo>
                  <a:lnTo>
                    <a:pt x="15576286" y="10387981"/>
                  </a:lnTo>
                  <a:lnTo>
                    <a:pt x="0" y="103879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481336" y="3658012"/>
            <a:ext cx="4806891" cy="3236494"/>
            <a:chOff x="0" y="0"/>
            <a:chExt cx="6409189" cy="4315325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0" y="0"/>
              <a:ext cx="6409189" cy="4315325"/>
              <a:chOff x="0" y="0"/>
              <a:chExt cx="15881087" cy="1069278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304800" y="304800"/>
                <a:ext cx="15576286" cy="10387981"/>
              </a:xfrm>
              <a:custGeom>
                <a:avLst/>
                <a:gdLst/>
                <a:ahLst/>
                <a:cxnLst/>
                <a:rect r="r" b="b" t="t" l="l"/>
                <a:pathLst>
                  <a:path h="10387981" w="15576286">
                    <a:moveTo>
                      <a:pt x="15576286" y="0"/>
                    </a:moveTo>
                    <a:lnTo>
                      <a:pt x="15576286" y="10387981"/>
                    </a:lnTo>
                    <a:lnTo>
                      <a:pt x="0" y="10387981"/>
                    </a:lnTo>
                    <a:lnTo>
                      <a:pt x="0" y="10083181"/>
                    </a:lnTo>
                    <a:lnTo>
                      <a:pt x="15271486" y="10083181"/>
                    </a:lnTo>
                    <a:lnTo>
                      <a:pt x="15271486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576286" cy="10387981"/>
              </a:xfrm>
              <a:custGeom>
                <a:avLst/>
                <a:gdLst/>
                <a:ahLst/>
                <a:cxnLst/>
                <a:rect r="r" b="b" t="t" l="l"/>
                <a:pathLst>
                  <a:path h="10387981" w="15576286">
                    <a:moveTo>
                      <a:pt x="0" y="0"/>
                    </a:moveTo>
                    <a:lnTo>
                      <a:pt x="15576286" y="0"/>
                    </a:lnTo>
                    <a:lnTo>
                      <a:pt x="15576286" y="10387981"/>
                    </a:lnTo>
                    <a:lnTo>
                      <a:pt x="0" y="1038798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686014" y="1296531"/>
              <a:ext cx="3744371" cy="2323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85"/>
                </a:lnSpc>
              </a:pP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Assesses whether a project is viable in terms of cost, site conditions, legal requirements, and sustainability. They prepare feasibility reports that guide the client before committing to design and construction.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86014" y="685389"/>
              <a:ext cx="4903451" cy="321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35"/>
                </a:lnSpc>
              </a:pP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PR</a:t>
              </a: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E-DESIGN SERVICES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7315" y="4254"/>
            <a:ext cx="10664685" cy="3148933"/>
          </a:xfrm>
          <a:custGeom>
            <a:avLst/>
            <a:gdLst/>
            <a:ahLst/>
            <a:cxnLst/>
            <a:rect r="r" b="b" t="t" l="l"/>
            <a:pathLst>
              <a:path h="3148933" w="10664685">
                <a:moveTo>
                  <a:pt x="0" y="0"/>
                </a:moveTo>
                <a:lnTo>
                  <a:pt x="10664685" y="0"/>
                </a:lnTo>
                <a:lnTo>
                  <a:pt x="10664685" y="3148933"/>
                </a:lnTo>
                <a:lnTo>
                  <a:pt x="0" y="3148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0" t="-30704" r="0" b="-80544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965943" y="4052017"/>
            <a:ext cx="2909254" cy="2211754"/>
          </a:xfrm>
          <a:custGeom>
            <a:avLst/>
            <a:gdLst/>
            <a:ahLst/>
            <a:cxnLst/>
            <a:rect r="r" b="b" t="t" l="l"/>
            <a:pathLst>
              <a:path h="2211754" w="2909254">
                <a:moveTo>
                  <a:pt x="0" y="0"/>
                </a:moveTo>
                <a:lnTo>
                  <a:pt x="2909253" y="0"/>
                </a:lnTo>
                <a:lnTo>
                  <a:pt x="2909253" y="2211755"/>
                </a:lnTo>
                <a:lnTo>
                  <a:pt x="0" y="2211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83" t="0" r="-7524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965943" y="7560000"/>
            <a:ext cx="3120236" cy="2078858"/>
          </a:xfrm>
          <a:custGeom>
            <a:avLst/>
            <a:gdLst/>
            <a:ahLst/>
            <a:cxnLst/>
            <a:rect r="r" b="b" t="t" l="l"/>
            <a:pathLst>
              <a:path h="2078858" w="3120236">
                <a:moveTo>
                  <a:pt x="0" y="0"/>
                </a:moveTo>
                <a:lnTo>
                  <a:pt x="3120236" y="0"/>
                </a:lnTo>
                <a:lnTo>
                  <a:pt x="3120236" y="2078858"/>
                </a:lnTo>
                <a:lnTo>
                  <a:pt x="0" y="2078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559123" y="11098286"/>
            <a:ext cx="3316073" cy="2225914"/>
          </a:xfrm>
          <a:custGeom>
            <a:avLst/>
            <a:gdLst/>
            <a:ahLst/>
            <a:cxnLst/>
            <a:rect r="r" b="b" t="t" l="l"/>
            <a:pathLst>
              <a:path h="2225914" w="3316073">
                <a:moveTo>
                  <a:pt x="0" y="0"/>
                </a:moveTo>
                <a:lnTo>
                  <a:pt x="3316073" y="0"/>
                </a:lnTo>
                <a:lnTo>
                  <a:pt x="3316073" y="2225914"/>
                </a:lnTo>
                <a:lnTo>
                  <a:pt x="0" y="22259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6937658" y="10774336"/>
            <a:ext cx="4118816" cy="2873815"/>
            <a:chOff x="0" y="0"/>
            <a:chExt cx="5491755" cy="383175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929461"/>
              <a:ext cx="4193611" cy="290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85"/>
                </a:lnSpc>
              </a:pP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Career: Construction Project Architect / Resident Architect</a:t>
              </a:r>
            </a:p>
            <a:p>
              <a:pPr algn="l">
                <a:lnSpc>
                  <a:spcPts val="1785"/>
                </a:lnSpc>
              </a:pP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Oversees the construction site on behalf of the client. Monitors progress, ensures that contractors follow design documents, manages quality control, and addresses construction issues or revisions.</a:t>
              </a:r>
            </a:p>
            <a:p>
              <a:pPr algn="l">
                <a:lnSpc>
                  <a:spcPts val="1785"/>
                </a:lnSpc>
              </a:pP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9525"/>
              <a:ext cx="5491755" cy="630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35"/>
                </a:lnSpc>
              </a:pP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C</a:t>
              </a: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ONSTRUCTION PHASE </a:t>
              </a:r>
            </a:p>
            <a:p>
              <a:pPr algn="l">
                <a:lnSpc>
                  <a:spcPts val="1835"/>
                </a:lnSpc>
              </a:pP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SERVICES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95847" y="7216174"/>
            <a:ext cx="3875962" cy="2713239"/>
            <a:chOff x="0" y="0"/>
            <a:chExt cx="5167949" cy="3617652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878591"/>
              <a:ext cx="3946346" cy="27390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5"/>
                </a:lnSpc>
              </a:pPr>
              <a:r>
                <a:rPr lang="en-US" sz="1532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Career: D</a:t>
              </a:r>
              <a:r>
                <a:rPr lang="en-US" sz="1532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esign Architect</a:t>
              </a:r>
            </a:p>
            <a:p>
              <a:pPr algn="l">
                <a:lnSpc>
                  <a:spcPts val="1685"/>
                </a:lnSpc>
              </a:pPr>
            </a:p>
            <a:p>
              <a:pPr algn="l">
                <a:lnSpc>
                  <a:spcPts val="1685"/>
                </a:lnSpc>
              </a:pPr>
              <a:r>
                <a:rPr lang="en-US" sz="1532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Creates the conceptual and schematic design of buildings and structures. They translate the client’s needs into functional, safe, and aesthetically pleasing spaces, while complying with building codes and sustainability standards.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9525"/>
              <a:ext cx="5167949" cy="5945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2"/>
                </a:lnSpc>
              </a:pPr>
              <a:r>
                <a:rPr lang="en-US" sz="1547" i="true" spc="204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ARCHI</a:t>
              </a:r>
              <a:r>
                <a:rPr lang="en-US" sz="1547" i="true" spc="204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TECTURAL DESIGN SERVICE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995847" y="10630336"/>
            <a:ext cx="3875962" cy="2873815"/>
            <a:chOff x="0" y="0"/>
            <a:chExt cx="5167949" cy="3831753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929461"/>
              <a:ext cx="3946346" cy="2902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85"/>
                </a:lnSpc>
              </a:pP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</a:t>
              </a: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reer: Specifications Writer</a:t>
              </a:r>
            </a:p>
            <a:p>
              <a:pPr algn="l">
                <a:lnSpc>
                  <a:spcPts val="1785"/>
                </a:lnSpc>
              </a:pPr>
            </a:p>
            <a:p>
              <a:pPr algn="l">
                <a:lnSpc>
                  <a:spcPts val="1785"/>
                </a:lnSpc>
              </a:pP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Prepares the technical specifications that define materials, finishes, workmanship, and standards for construction. They ensure that design intent is clearly translated into construction requirements.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9525"/>
              <a:ext cx="5167949" cy="630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35"/>
                </a:lnSpc>
              </a:pP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CON</a:t>
              </a: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TRACT </a:t>
              </a:r>
            </a:p>
            <a:p>
              <a:pPr algn="l">
                <a:lnSpc>
                  <a:spcPts val="1835"/>
                </a:lnSpc>
              </a:pP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DOCUMENTATION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3024225" y="567095"/>
            <a:ext cx="4799790" cy="50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7"/>
              </a:lnSpc>
              <a:spcBef>
                <a:spcPct val="0"/>
              </a:spcBef>
            </a:pPr>
            <a:r>
              <a:rPr lang="en-US" sz="2969" i="true" spc="392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architecture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6937658" y="7216174"/>
            <a:ext cx="3910389" cy="3011213"/>
            <a:chOff x="0" y="0"/>
            <a:chExt cx="5213852" cy="4014950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1191747"/>
              <a:ext cx="3981399" cy="28232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31"/>
                </a:lnSpc>
              </a:pPr>
              <a:r>
                <a:rPr lang="en-US" sz="1574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Career: Arch</a:t>
              </a:r>
              <a:r>
                <a:rPr lang="en-US" sz="1574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itectural Interiors Specialist</a:t>
              </a:r>
            </a:p>
            <a:p>
              <a:pPr algn="l">
                <a:lnSpc>
                  <a:spcPts val="1731"/>
                </a:lnSpc>
              </a:pPr>
            </a:p>
            <a:p>
              <a:pPr algn="l">
                <a:lnSpc>
                  <a:spcPts val="1731"/>
                </a:lnSpc>
              </a:pPr>
              <a:r>
                <a:rPr lang="en-US" sz="1574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Focuses on the design of interior spaces, selecting finishes, lighting, furniture, and layouts to achieve functional and aesthetic goals. Ensures accessibility, safety, and human comfort in interior environments.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9525"/>
              <a:ext cx="5213852" cy="910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79"/>
                </a:lnSpc>
              </a:pPr>
              <a:r>
                <a:rPr lang="en-US" sz="1589" i="true" spc="209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SPECIALIZ</a:t>
              </a:r>
              <a:r>
                <a:rPr lang="en-US" sz="1589" i="true" spc="209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ED </a:t>
              </a:r>
            </a:p>
            <a:p>
              <a:pPr algn="l">
                <a:lnSpc>
                  <a:spcPts val="1779"/>
                </a:lnSpc>
              </a:pPr>
              <a:r>
                <a:rPr lang="en-US" sz="1589" i="true" spc="209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ARCHITECTURAL </a:t>
              </a:r>
            </a:p>
            <a:p>
              <a:pPr algn="l">
                <a:lnSpc>
                  <a:spcPts val="1779"/>
                </a:lnSpc>
              </a:pPr>
              <a:r>
                <a:rPr lang="en-US" sz="1589" i="true" spc="209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SERVICES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6937658" y="4052017"/>
            <a:ext cx="3910389" cy="2775610"/>
            <a:chOff x="0" y="0"/>
            <a:chExt cx="5213852" cy="3700814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620668"/>
              <a:ext cx="3981399" cy="3080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75"/>
                </a:lnSpc>
              </a:pPr>
              <a:r>
                <a:rPr lang="en-US" sz="15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Career: Municipal Planning and Development Coordinator (MPDC)</a:t>
              </a:r>
            </a:p>
            <a:p>
              <a:pPr algn="l">
                <a:lnSpc>
                  <a:spcPts val="1675"/>
                </a:lnSpc>
              </a:pPr>
            </a:p>
            <a:p>
              <a:pPr algn="l">
                <a:lnSpc>
                  <a:spcPts val="1675"/>
                </a:lnSpc>
              </a:pPr>
              <a:r>
                <a:rPr lang="en-US" sz="15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Works in the local government unit (LGU) to formulate comprehensive land-use plans, zoning ordinances, and development programs. They integrate social, economic, and environmental considerations into urban and rural planning.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0" y="9525"/>
              <a:ext cx="5213852" cy="321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35"/>
                </a:lnSpc>
              </a:pP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PL</a:t>
              </a: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ANNING SERVICES</a:t>
              </a: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641774" y="1240650"/>
            <a:ext cx="7557591" cy="119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b="true" sz="5205">
                <a:solidFill>
                  <a:srgbClr val="07E8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JOB AND ITS DESCRIPTION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436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1336" y="9264521"/>
            <a:ext cx="5581712" cy="3236494"/>
            <a:chOff x="0" y="0"/>
            <a:chExt cx="7442282" cy="4315325"/>
          </a:xfrm>
        </p:grpSpPr>
        <p:grpSp>
          <p:nvGrpSpPr>
            <p:cNvPr name="Group 3" id="3"/>
            <p:cNvGrpSpPr/>
            <p:nvPr/>
          </p:nvGrpSpPr>
          <p:grpSpPr>
            <a:xfrm rot="-10800000">
              <a:off x="0" y="0"/>
              <a:ext cx="6409189" cy="4315325"/>
              <a:chOff x="0" y="0"/>
              <a:chExt cx="15881087" cy="10692781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304800" y="304800"/>
                <a:ext cx="15576286" cy="10387981"/>
              </a:xfrm>
              <a:custGeom>
                <a:avLst/>
                <a:gdLst/>
                <a:ahLst/>
                <a:cxnLst/>
                <a:rect r="r" b="b" t="t" l="l"/>
                <a:pathLst>
                  <a:path h="10387981" w="15576286">
                    <a:moveTo>
                      <a:pt x="15576286" y="0"/>
                    </a:moveTo>
                    <a:lnTo>
                      <a:pt x="15576286" y="10387981"/>
                    </a:lnTo>
                    <a:lnTo>
                      <a:pt x="0" y="10387981"/>
                    </a:lnTo>
                    <a:lnTo>
                      <a:pt x="0" y="10083181"/>
                    </a:lnTo>
                    <a:lnTo>
                      <a:pt x="15271486" y="10083181"/>
                    </a:lnTo>
                    <a:lnTo>
                      <a:pt x="15271486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576286" cy="10387981"/>
              </a:xfrm>
              <a:custGeom>
                <a:avLst/>
                <a:gdLst/>
                <a:ahLst/>
                <a:cxnLst/>
                <a:rect r="r" b="b" t="t" l="l"/>
                <a:pathLst>
                  <a:path h="10387981" w="15576286">
                    <a:moveTo>
                      <a:pt x="0" y="0"/>
                    </a:moveTo>
                    <a:lnTo>
                      <a:pt x="15576286" y="0"/>
                    </a:lnTo>
                    <a:lnTo>
                      <a:pt x="15576286" y="10387981"/>
                    </a:lnTo>
                    <a:lnTo>
                      <a:pt x="0" y="1038798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686014" y="1629682"/>
              <a:ext cx="5159218" cy="2323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85"/>
                </a:lnSpc>
              </a:pP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Career: Proj</a:t>
              </a: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ect Manager (Architect)</a:t>
              </a:r>
            </a:p>
            <a:p>
              <a:pPr algn="l">
                <a:lnSpc>
                  <a:spcPts val="1785"/>
                </a:lnSpc>
              </a:pPr>
            </a:p>
            <a:p>
              <a:pPr algn="l">
                <a:lnSpc>
                  <a:spcPts val="1785"/>
                </a:lnSpc>
              </a:pP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Acts as the single point of responsibility for planning, coordinating, and supervising all aspects of a project—from pre-design to post-construction. Ensures time, cost, quality, and scope targets are met.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686014" y="709745"/>
              <a:ext cx="6756268" cy="630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35"/>
                </a:lnSpc>
              </a:pP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COMPREHENSIVE ARCHI</a:t>
              </a: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TECTURAL SERVICES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481336" y="3527652"/>
            <a:ext cx="4806891" cy="3236494"/>
            <a:chOff x="0" y="0"/>
            <a:chExt cx="15881087" cy="1069278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04800" y="30480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15576286" y="0"/>
                  </a:moveTo>
                  <a:lnTo>
                    <a:pt x="15576286" y="10387981"/>
                  </a:lnTo>
                  <a:lnTo>
                    <a:pt x="0" y="10387981"/>
                  </a:lnTo>
                  <a:lnTo>
                    <a:pt x="0" y="10083181"/>
                  </a:lnTo>
                  <a:lnTo>
                    <a:pt x="15271486" y="10083181"/>
                  </a:lnTo>
                  <a:lnTo>
                    <a:pt x="15271486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F7AD">
                    <a:alpha val="100000"/>
                  </a:srgbClr>
                </a:gs>
                <a:gs pos="100000">
                  <a:srgbClr val="FFA9F9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576286" cy="10387981"/>
            </a:xfrm>
            <a:custGeom>
              <a:avLst/>
              <a:gdLst/>
              <a:ahLst/>
              <a:cxnLst/>
              <a:rect r="r" b="b" t="t" l="l"/>
              <a:pathLst>
                <a:path h="10387981" w="15576286">
                  <a:moveTo>
                    <a:pt x="0" y="0"/>
                  </a:moveTo>
                  <a:lnTo>
                    <a:pt x="15576286" y="0"/>
                  </a:lnTo>
                  <a:lnTo>
                    <a:pt x="15576286" y="10387981"/>
                  </a:lnTo>
                  <a:lnTo>
                    <a:pt x="0" y="1038798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527463" y="11112050"/>
            <a:ext cx="5839780" cy="3236494"/>
            <a:chOff x="0" y="0"/>
            <a:chExt cx="7786373" cy="4315325"/>
          </a:xfrm>
        </p:grpSpPr>
        <p:grpSp>
          <p:nvGrpSpPr>
            <p:cNvPr name="Group 12" id="12"/>
            <p:cNvGrpSpPr/>
            <p:nvPr/>
          </p:nvGrpSpPr>
          <p:grpSpPr>
            <a:xfrm rot="-10800000">
              <a:off x="0" y="0"/>
              <a:ext cx="6409189" cy="4315325"/>
              <a:chOff x="0" y="0"/>
              <a:chExt cx="15881087" cy="1069278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304800" y="304800"/>
                <a:ext cx="15576286" cy="10387981"/>
              </a:xfrm>
              <a:custGeom>
                <a:avLst/>
                <a:gdLst/>
                <a:ahLst/>
                <a:cxnLst/>
                <a:rect r="r" b="b" t="t" l="l"/>
                <a:pathLst>
                  <a:path h="10387981" w="15576286">
                    <a:moveTo>
                      <a:pt x="15576286" y="0"/>
                    </a:moveTo>
                    <a:lnTo>
                      <a:pt x="15576286" y="10387981"/>
                    </a:lnTo>
                    <a:lnTo>
                      <a:pt x="0" y="10387981"/>
                    </a:lnTo>
                    <a:lnTo>
                      <a:pt x="0" y="10083181"/>
                    </a:lnTo>
                    <a:lnTo>
                      <a:pt x="15271486" y="10083181"/>
                    </a:lnTo>
                    <a:lnTo>
                      <a:pt x="15271486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576286" cy="10387981"/>
              </a:xfrm>
              <a:custGeom>
                <a:avLst/>
                <a:gdLst/>
                <a:ahLst/>
                <a:cxnLst/>
                <a:rect r="r" b="b" t="t" l="l"/>
                <a:pathLst>
                  <a:path h="10387981" w="15576286">
                    <a:moveTo>
                      <a:pt x="0" y="0"/>
                    </a:moveTo>
                    <a:lnTo>
                      <a:pt x="15576286" y="0"/>
                    </a:lnTo>
                    <a:lnTo>
                      <a:pt x="15576286" y="10387981"/>
                    </a:lnTo>
                    <a:lnTo>
                      <a:pt x="0" y="1038798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663614" y="1502862"/>
              <a:ext cx="5439078" cy="2612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85"/>
                </a:lnSpc>
              </a:pP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Career: Univers</a:t>
              </a: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ity Lecturer / Studio Instructor</a:t>
              </a:r>
            </a:p>
            <a:p>
              <a:pPr algn="l">
                <a:lnSpc>
                  <a:spcPts val="1785"/>
                </a:lnSpc>
              </a:pPr>
            </a:p>
            <a:p>
              <a:pPr algn="l">
                <a:lnSpc>
                  <a:spcPts val="1785"/>
                </a:lnSpc>
              </a:pPr>
              <a:r>
                <a:rPr lang="en-US" sz="16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Teaches design studios, architectural theory, and professional practice in schools of architecture. They also mentor future architects, conduct research, and contribute to knowledge in architecture and urbanism.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63614" y="582926"/>
              <a:ext cx="7122759" cy="630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35"/>
                </a:lnSpc>
              </a:pP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PROFESSIONAL E</a:t>
              </a: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DUCATION, </a:t>
              </a:r>
            </a:p>
            <a:p>
              <a:pPr algn="l">
                <a:lnSpc>
                  <a:spcPts val="1835"/>
                </a:lnSpc>
              </a:pP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RESEARCH, AND POLICY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27463" y="5022876"/>
            <a:ext cx="5427477" cy="3236494"/>
            <a:chOff x="0" y="0"/>
            <a:chExt cx="7236636" cy="4315325"/>
          </a:xfrm>
        </p:grpSpPr>
        <p:grpSp>
          <p:nvGrpSpPr>
            <p:cNvPr name="Group 18" id="18"/>
            <p:cNvGrpSpPr/>
            <p:nvPr/>
          </p:nvGrpSpPr>
          <p:grpSpPr>
            <a:xfrm rot="-10800000">
              <a:off x="0" y="0"/>
              <a:ext cx="6409189" cy="4315325"/>
              <a:chOff x="0" y="0"/>
              <a:chExt cx="15881087" cy="1069278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304800" y="304800"/>
                <a:ext cx="15576286" cy="10387981"/>
              </a:xfrm>
              <a:custGeom>
                <a:avLst/>
                <a:gdLst/>
                <a:ahLst/>
                <a:cxnLst/>
                <a:rect r="r" b="b" t="t" l="l"/>
                <a:pathLst>
                  <a:path h="10387981" w="15576286">
                    <a:moveTo>
                      <a:pt x="15576286" y="0"/>
                    </a:moveTo>
                    <a:lnTo>
                      <a:pt x="15576286" y="10387981"/>
                    </a:lnTo>
                    <a:lnTo>
                      <a:pt x="0" y="10387981"/>
                    </a:lnTo>
                    <a:lnTo>
                      <a:pt x="0" y="10083181"/>
                    </a:lnTo>
                    <a:lnTo>
                      <a:pt x="15271486" y="10083181"/>
                    </a:lnTo>
                    <a:lnTo>
                      <a:pt x="15271486" y="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5576286" cy="10387981"/>
              </a:xfrm>
              <a:custGeom>
                <a:avLst/>
                <a:gdLst/>
                <a:ahLst/>
                <a:cxnLst/>
                <a:rect r="r" b="b" t="t" l="l"/>
                <a:pathLst>
                  <a:path h="10387981" w="15576286">
                    <a:moveTo>
                      <a:pt x="0" y="0"/>
                    </a:moveTo>
                    <a:lnTo>
                      <a:pt x="15576286" y="0"/>
                    </a:lnTo>
                    <a:lnTo>
                      <a:pt x="15576286" y="10387981"/>
                    </a:lnTo>
                    <a:lnTo>
                      <a:pt x="0" y="1038798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663614" y="1347023"/>
              <a:ext cx="5019288" cy="2241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75"/>
                </a:lnSpc>
              </a:pPr>
              <a:r>
                <a:rPr lang="en-US" sz="15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Career: Site Development Planning Architect</a:t>
              </a:r>
            </a:p>
            <a:p>
              <a:pPr algn="l">
                <a:lnSpc>
                  <a:spcPts val="1675"/>
                </a:lnSpc>
              </a:pPr>
            </a:p>
            <a:p>
              <a:pPr algn="l">
                <a:lnSpc>
                  <a:spcPts val="1675"/>
                </a:lnSpc>
              </a:pPr>
              <a:r>
                <a:rPr lang="en-US" sz="1523">
                  <a:solidFill>
                    <a:srgbClr val="000000"/>
                  </a:solidFill>
                  <a:latin typeface="Clear Sans"/>
                  <a:ea typeface="Clear Sans"/>
                  <a:cs typeface="Clear Sans"/>
                  <a:sym typeface="Clear Sans"/>
                </a:rPr>
                <a:t>Designs the external environment around buildings such as landscaping, parking, circulation networks, open spaces, and amenities—integrating them harmoniously into the site.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63614" y="735881"/>
              <a:ext cx="6573022" cy="321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835"/>
                </a:lnSpc>
              </a:pP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ALL</a:t>
              </a:r>
              <a:r>
                <a:rPr lang="en-US" sz="1638" i="true" spc="216">
                  <a:solidFill>
                    <a:srgbClr val="000000"/>
                  </a:solidFill>
                  <a:latin typeface="Archive"/>
                  <a:ea typeface="Archive"/>
                  <a:cs typeface="Archive"/>
                  <a:sym typeface="Archive"/>
                </a:rPr>
                <a:t>IED TECHNICAL SERVICES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5288228" y="2198339"/>
            <a:ext cx="5298983" cy="2947559"/>
          </a:xfrm>
          <a:custGeom>
            <a:avLst/>
            <a:gdLst/>
            <a:ahLst/>
            <a:cxnLst/>
            <a:rect r="r" b="b" t="t" l="l"/>
            <a:pathLst>
              <a:path h="2947559" w="5298983">
                <a:moveTo>
                  <a:pt x="0" y="0"/>
                </a:moveTo>
                <a:lnTo>
                  <a:pt x="5298983" y="0"/>
                </a:lnTo>
                <a:lnTo>
                  <a:pt x="5298983" y="2947560"/>
                </a:lnTo>
                <a:lnTo>
                  <a:pt x="0" y="2947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734105" y="7829156"/>
            <a:ext cx="5377690" cy="3509704"/>
          </a:xfrm>
          <a:custGeom>
            <a:avLst/>
            <a:gdLst/>
            <a:ahLst/>
            <a:cxnLst/>
            <a:rect r="r" b="b" t="t" l="l"/>
            <a:pathLst>
              <a:path h="3509704" w="5377690">
                <a:moveTo>
                  <a:pt x="0" y="0"/>
                </a:moveTo>
                <a:lnTo>
                  <a:pt x="5377689" y="0"/>
                </a:lnTo>
                <a:lnTo>
                  <a:pt x="5377689" y="3509704"/>
                </a:lnTo>
                <a:lnTo>
                  <a:pt x="0" y="3509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684" r="0" b="-5684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20283" y="6442716"/>
            <a:ext cx="4732642" cy="3141291"/>
          </a:xfrm>
          <a:custGeom>
            <a:avLst/>
            <a:gdLst/>
            <a:ahLst/>
            <a:cxnLst/>
            <a:rect r="r" b="b" t="t" l="l"/>
            <a:pathLst>
              <a:path h="3141291" w="4732642">
                <a:moveTo>
                  <a:pt x="0" y="0"/>
                </a:moveTo>
                <a:lnTo>
                  <a:pt x="4732643" y="0"/>
                </a:lnTo>
                <a:lnTo>
                  <a:pt x="4732643" y="3141292"/>
                </a:lnTo>
                <a:lnTo>
                  <a:pt x="0" y="31412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46754" y="10882768"/>
            <a:ext cx="5754942" cy="3836628"/>
          </a:xfrm>
          <a:custGeom>
            <a:avLst/>
            <a:gdLst/>
            <a:ahLst/>
            <a:cxnLst/>
            <a:rect r="r" b="b" t="t" l="l"/>
            <a:pathLst>
              <a:path h="3836628" w="5754942">
                <a:moveTo>
                  <a:pt x="0" y="0"/>
                </a:moveTo>
                <a:lnTo>
                  <a:pt x="5754942" y="0"/>
                </a:lnTo>
                <a:lnTo>
                  <a:pt x="5754942" y="3836628"/>
                </a:lnTo>
                <a:lnTo>
                  <a:pt x="0" y="38366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645324" y="1685496"/>
            <a:ext cx="7557591" cy="1197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1"/>
              </a:lnSpc>
            </a:pPr>
            <a:r>
              <a:rPr lang="en-US" b="true" sz="5205">
                <a:solidFill>
                  <a:srgbClr val="07E8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JOB AND ITS DESCRIPTION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024225" y="1011941"/>
            <a:ext cx="4799790" cy="502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7"/>
              </a:lnSpc>
              <a:spcBef>
                <a:spcPct val="0"/>
              </a:spcBef>
            </a:pPr>
            <a:r>
              <a:rPr lang="en-US" sz="2969" i="true" spc="392">
                <a:solidFill>
                  <a:srgbClr val="FFFFFF"/>
                </a:solidFill>
                <a:latin typeface="Archive"/>
                <a:ea typeface="Archive"/>
                <a:cs typeface="Archive"/>
                <a:sym typeface="Archive"/>
              </a:rPr>
              <a:t>architecture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95847" y="4504813"/>
            <a:ext cx="3381516" cy="1737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85"/>
              </a:lnSpc>
            </a:pPr>
            <a:r>
              <a:rPr lang="en-US" sz="162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Career: Facilities Planning Architect</a:t>
            </a:r>
          </a:p>
          <a:p>
            <a:pPr algn="l">
              <a:lnSpc>
                <a:spcPts val="1785"/>
              </a:lnSpc>
            </a:pPr>
          </a:p>
          <a:p>
            <a:pPr algn="l">
              <a:lnSpc>
                <a:spcPts val="1785"/>
              </a:lnSpc>
            </a:pPr>
            <a:r>
              <a:rPr lang="en-US" sz="1623">
                <a:solidFill>
                  <a:srgbClr val="000000"/>
                </a:solidFill>
                <a:latin typeface="Clear Sans"/>
                <a:ea typeface="Clear Sans"/>
                <a:cs typeface="Clear Sans"/>
                <a:sym typeface="Clear Sans"/>
              </a:rPr>
              <a:t>Provides guidance on the operation, maintenance, and management of built facilities after turnover. Helps organizations optimize space use, sustainability performance, and long-term functionality.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7727" y="4044075"/>
            <a:ext cx="4428273" cy="23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35"/>
              </a:lnSpc>
            </a:pPr>
            <a:r>
              <a:rPr lang="en-US" sz="1638" i="true" spc="216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 POST</a:t>
            </a:r>
            <a:r>
              <a:rPr lang="en-US" sz="1638" i="true" spc="216">
                <a:solidFill>
                  <a:srgbClr val="000000"/>
                </a:solidFill>
                <a:latin typeface="Archive"/>
                <a:ea typeface="Archive"/>
                <a:cs typeface="Archive"/>
                <a:sym typeface="Archive"/>
              </a:rPr>
              <a:t>-CONSTRUCTION SERVICES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DAGxJ3eX8_k</dc:identifier>
  <dcterms:modified xsi:type="dcterms:W3CDTF">2011-08-01T06:04:30Z</dcterms:modified>
  <cp:revision>1</cp:revision>
  <dc:title>Set clear marketing objectives</dc:title>
</cp:coreProperties>
</file>